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300" r:id="rId3"/>
    <p:sldId id="302" r:id="rId4"/>
    <p:sldId id="306" r:id="rId5"/>
    <p:sldId id="310" r:id="rId6"/>
    <p:sldId id="313" r:id="rId7"/>
    <p:sldId id="314" r:id="rId8"/>
    <p:sldId id="315" r:id="rId9"/>
    <p:sldId id="311" r:id="rId10"/>
    <p:sldId id="312" r:id="rId11"/>
    <p:sldId id="256" r:id="rId12"/>
    <p:sldId id="309" r:id="rId13"/>
    <p:sldId id="307" r:id="rId14"/>
    <p:sldId id="30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1:49:47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1:48:45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1:48:46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0 24575,'-4'0'0,"1"0"0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1:48:47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2:03:35.745"/>
    </inkml:context>
    <inkml:brush xml:id="br0">
      <inkml:brushProperty name="width" value="0.4" units="cm"/>
      <inkml:brushProperty name="height" value="0.8" units="cm"/>
      <inkml:brushProperty name="tip" value="rectangle"/>
      <inkml:brushProperty name="rasterOp" value="maskPen"/>
    </inkml:brush>
  </inkml:definitions>
  <inkml:trace contextRef="#ctx0" brushRef="#br0">0 25 16383,'51'0'0,"-8"0"0,-36 0 0,10 6 0,8-11 0,-5 10 0,7-11 0,-10 6 0,-1 0 0,11 0 0,-9 0 0,4 0 0,2 0 0,-9 0 0,9 0 0,-2 0 0,-3 0 0,5 0 0,-6 0 0,3 0 0,0 0 0,0 0 0,0 0 0,1 0 0,-1 0 0,0 0 0,0 0 0,1 0 0,-1 0 0,0 0 0,0 0 0,1 0 0,-1 0 0,0 0 0,0 0 0,1 0 0,-1 0 0,0 0 0,1 0 0,-1 0 0,0 0 0,1 0 0,-1 0 0,0 0 0,1 0 0,0 0 0,-1 0 0,-2 0 0,2 0 0,1 0 0,-3 0 0,5 3 0,-6 1 0,3 1 0,0-2 0,1-3 0,-1 0 0,0 0 0,0 0 0,1 0 0,-1 0 0,0 0 0,0 0 0,1 0 0,-1-8 0,-3 3 0,2-4 0,-1 6 0,2 3 0,1 0 0,-1 0 0,1 0 0,-1 0 0,0 0 0,1 0 0,-4 9 0,2-3 0,-2 4 0,4-6 0,-1-4 0,0 0 0,1 0 0,-1 0 0,0 0 0,1-4 0,-1 4 0,-2-7 0,2 6 0,-3-5 0,4 5 0,-1-2 0,0 3 0,1 0 0,0 0 0,0 0 0,0-3 0,-4 2 0,6-2 0,-5 3 0,2 0 0,3 0 0,-9 0 0,9-6 0,-6 4 0,3-4 0,1 15 0,-1-7 0,-2 8 0,4-10 0,-4 0 0,3 0 0,2 0 0,-8 0 0,8 0 0,-3 0 0,-2 0 0,5 0 0,-6 0 0,4 0 0,-1 0 0,1 0 0,-1 0 0,1 0 0,-1 0 0,0 0 0,1 0 0,-1 0 0,1 0 0,-1 0 0,1 0 0,-1 0 0,1 0 0,0 0 0,-1 0 0,1 0 0,-1 0 0,1 0 0,0 0 0,0 0 0,-1 0 0,1 0 0,-1 0 0,1 0 0,-1 0 0,1 0 0,-1 0 0,1 0 0,-1 0 0,0 0 0,1 0 0,-1 0 0,0 0 0,1 0 0,-1 0 0,1-7 0,-4 6 0,3-6 0,1 7 0,-3 0 0,4 0 0,-4 0 0,2 0 0,1-3 0,-1 2 0,1-2 0,-1 3 0,0 0 0,1 3 0,-1-2 0,0 2 0,0-3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1:50:42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0 24575,'-4'0'0,"0"0"0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1:48:35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1:48:36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1:48:38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1:48:41.1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1:48:41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1:48:43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1:48:44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1916E-3420-473C-BBC9-5D57472AB360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EA5CA-A5FC-424E-A163-AB12D86D0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754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 Title:</a:t>
            </a:r>
            <a:r>
              <a:rPr lang="en-US" baseline="0" dirty="0"/>
              <a:t> Uppercase, Calibri size 60, XJTLU Navy </a:t>
            </a:r>
          </a:p>
          <a:p>
            <a:r>
              <a:rPr lang="en-US" baseline="0" dirty="0"/>
              <a:t>English Subtitle: Uppercase, Calibri size 36, XJTLU Navy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F7EA8C-4442-2B43-BEFB-AB7F822E7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789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F249D9-2903-E24E-91C8-89F258FB1BA7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018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Header:</a:t>
            </a:r>
            <a:r>
              <a:rPr lang="en-GB" baseline="0" dirty="0"/>
              <a:t> Uppercase, Calibri size 28, XJTLU Navy</a:t>
            </a:r>
          </a:p>
          <a:p>
            <a:r>
              <a:rPr lang="en-GB" baseline="0" dirty="0"/>
              <a:t>Body Text: Sentence case, Calibri size 14, Black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F7EA8C-4442-2B43-BEFB-AB7F822E7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373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Header:</a:t>
            </a:r>
            <a:r>
              <a:rPr lang="en-GB" baseline="0" dirty="0"/>
              <a:t> Uppercase, Calibri size 28, XJTLU Navy</a:t>
            </a:r>
          </a:p>
          <a:p>
            <a:r>
              <a:rPr lang="en-GB" baseline="0" dirty="0"/>
              <a:t>Body Text: Sentence case, Calibri size 14, Black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F7EA8C-4442-2B43-BEFB-AB7F822E7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464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Header:</a:t>
            </a:r>
            <a:r>
              <a:rPr lang="en-GB" baseline="0" dirty="0"/>
              <a:t> Uppercase, Calibri size 28, XJTLU Navy</a:t>
            </a:r>
          </a:p>
          <a:p>
            <a:r>
              <a:rPr lang="en-GB" baseline="0" dirty="0"/>
              <a:t>Body Text: Sentence case, Calibri size 14, Black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F7EA8C-4442-2B43-BEFB-AB7F822E7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066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Header:</a:t>
            </a:r>
            <a:r>
              <a:rPr lang="en-GB" baseline="0" dirty="0"/>
              <a:t> Uppercase, Calibri size 28, XJTLU Navy</a:t>
            </a:r>
          </a:p>
          <a:p>
            <a:r>
              <a:rPr lang="en-GB" baseline="0" dirty="0"/>
              <a:t>Body Text: Sentence case, Calibri size 14, Black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F7EA8C-4442-2B43-BEFB-AB7F822E7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82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Header:</a:t>
            </a:r>
            <a:r>
              <a:rPr lang="en-GB" baseline="0" dirty="0"/>
              <a:t> Uppercase, Calibri size 28, XJTLU Navy</a:t>
            </a:r>
          </a:p>
          <a:p>
            <a:r>
              <a:rPr lang="en-GB" baseline="0" dirty="0"/>
              <a:t>Body Text: Sentence case, Calibri size 14, Black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F7EA8C-4442-2B43-BEFB-AB7F822E7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576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Header:</a:t>
            </a:r>
            <a:r>
              <a:rPr lang="en-GB" baseline="0" dirty="0"/>
              <a:t> Uppercase, Calibri size 28, XJTLU Navy</a:t>
            </a:r>
          </a:p>
          <a:p>
            <a:r>
              <a:rPr lang="en-GB" baseline="0" dirty="0"/>
              <a:t>Body Text: Sentence case, Calibri size 14, Black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F7EA8C-4442-2B43-BEFB-AB7F822E7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442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Header:</a:t>
            </a:r>
            <a:r>
              <a:rPr lang="en-GB" baseline="0" dirty="0"/>
              <a:t> Uppercase, Calibri size 28, XJTLU Navy</a:t>
            </a:r>
          </a:p>
          <a:p>
            <a:r>
              <a:rPr lang="en-GB" baseline="0" dirty="0"/>
              <a:t>Body Text: Sentence case, Calibri size 14, Black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F7EA8C-4442-2B43-BEFB-AB7F822E7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974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Header:</a:t>
            </a:r>
            <a:r>
              <a:rPr lang="en-GB" baseline="0" dirty="0"/>
              <a:t> Uppercase, Calibri size 28, XJTLU Navy</a:t>
            </a:r>
          </a:p>
          <a:p>
            <a:r>
              <a:rPr lang="en-GB" baseline="0" dirty="0"/>
              <a:t>Body Text: Sentence case, Calibri size 14, Black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F7EA8C-4442-2B43-BEFB-AB7F822E7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380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Header:</a:t>
            </a:r>
            <a:r>
              <a:rPr lang="en-GB" baseline="0" dirty="0"/>
              <a:t> Uppercase, Calibri size 28, XJTLU Navy</a:t>
            </a:r>
          </a:p>
          <a:p>
            <a:r>
              <a:rPr lang="en-GB" baseline="0" dirty="0"/>
              <a:t>Body Text: Sentence case, Calibri size 14, Black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F7EA8C-4442-2B43-BEFB-AB7F822E7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363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Header:</a:t>
            </a:r>
            <a:r>
              <a:rPr lang="en-GB" baseline="0" dirty="0"/>
              <a:t> Uppercase, Calibri size 28, XJTLU Navy</a:t>
            </a:r>
          </a:p>
          <a:p>
            <a:r>
              <a:rPr lang="en-GB" baseline="0" dirty="0"/>
              <a:t>Body Text: Sentence case, Calibri size 14, Black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F7EA8C-4442-2B43-BEFB-AB7F822E7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85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Header:</a:t>
            </a:r>
            <a:r>
              <a:rPr lang="en-GB" baseline="0" dirty="0"/>
              <a:t> Uppercase, Calibri size 28, XJTLU Navy</a:t>
            </a:r>
          </a:p>
          <a:p>
            <a:r>
              <a:rPr lang="en-GB" baseline="0" dirty="0"/>
              <a:t>Body Text: Sentence case, Calibri size 14, Black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F7EA8C-4442-2B43-BEFB-AB7F822E77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816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771B7-561D-49AD-83E1-3F30B4744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C37EA0-22BB-48D7-BAB4-AC60281C9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F493D2-6A66-44A7-9ECC-46713F96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00EB-7FEA-4DED-B1CA-CA2BAD440A48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30986D-97E7-4302-8EF4-E2A05D73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1E202A-1B75-44A4-B79B-DB8C507C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2333-7A0B-4C49-8347-8EA92392E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301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E9E68-9CCE-45C3-A382-ED8273BF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B7CE6C-6775-44A2-B019-8DF2D0CB2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EF0E17-80E8-475F-B0D7-EC7B796E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00EB-7FEA-4DED-B1CA-CA2BAD440A48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759B47-E491-476B-B47E-1B6F8EA9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0DB54-A360-49E4-BD92-17022A660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2333-7A0B-4C49-8347-8EA92392E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763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04F5208-EA55-4E88-8A6B-DA675EEFC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0639BD-9467-4CDE-8A56-F2F38C8AE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536639-C590-4822-BAE8-1786C69F0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00EB-7FEA-4DED-B1CA-CA2BAD440A48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77513A-CE8B-4254-8522-ACDA7C986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DCAC23-166A-4EE2-8FD6-C21C0AC0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2333-7A0B-4C49-8347-8EA92392E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137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40E83-D34C-BB42-B328-8F0BF044E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B39772-9414-E447-951C-C3398F79A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246CDE-0AB5-4849-BB97-C315FB63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E215-F6CA-5041-BA76-F1E8CD712C23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85F07-42E8-EF47-8AC7-64DD3FEE9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E2218C-61CA-AE4C-ACCD-31CE5D9A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A7EF9-1F39-C649-B027-86E0CE2CA6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1828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673CD6-D148-4A49-9F6C-05217BEF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731F16-81F7-4A43-8E15-39B514365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ECD608-214D-684B-B599-4B331BE44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E215-F6CA-5041-BA76-F1E8CD712C23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FBAFB7-585C-E640-8ECB-3BCC9B01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8F047-E267-F642-89F5-CB663FF1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A7EF9-1F39-C649-B027-86E0CE2CA6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1505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E22C4-C609-D04B-9223-ADCB4C5E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2A3265-A80C-6A49-A1AE-7765A85CA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C6F7F4-18CD-274C-B4C5-6BEE8216E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E215-F6CA-5041-BA76-F1E8CD712C23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DEB348-1AEC-FB4D-9C8F-5561C4619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177345-8A6C-D548-9081-452ED9A58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A7EF9-1F39-C649-B027-86E0CE2CA6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6359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FC08A1-262E-9D40-B817-8D8F68974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208345-2790-B44A-BE73-31DB4267F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B76D62-01DF-4242-8E74-889C1589E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C456EF-BB73-2A44-AEC0-0B710778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E215-F6CA-5041-BA76-F1E8CD712C23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E007C6-7F23-5A4F-89B3-C8F611615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0CE872-7D4E-C742-8CA0-7D4F7153B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A7EF9-1F39-C649-B027-86E0CE2CA6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2768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8B541-C5FC-A140-81BE-D24E3EE2D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4B4041-7A92-DA4A-A635-8225C2C7D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7016CE-4860-844A-8905-F11FBF276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93AC7C-BE12-B34F-AAC5-5E4D99B98B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BE3AD4-78C9-0F4D-8BBB-FC4B6AE77A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5846B6-ABD5-FF45-B968-EB225549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E215-F6CA-5041-BA76-F1E8CD712C23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06C34-D658-2B4B-9EBA-F1872FF6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9124A1C-FCF4-4846-9D6D-6BFF6564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A7EF9-1F39-C649-B027-86E0CE2CA6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7046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7D5788-4A55-CD40-B793-175CF0EFF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E73C528-0FE5-C04C-9243-2B0EA76C6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E215-F6CA-5041-BA76-F1E8CD712C23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F686CF-9097-8E42-A303-C7D7D73A7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4FC952-4D54-3246-A938-25513588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A7EF9-1F39-C649-B027-86E0CE2CA6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136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93440D-69CC-3341-91D4-F406DDB44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E215-F6CA-5041-BA76-F1E8CD712C23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3BC9A4-5D08-0449-A5DD-A77DE00A8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36EEB-47D7-EC46-9353-E7A54C76F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A7EF9-1F39-C649-B027-86E0CE2CA6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0002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EEEC3-0C8D-4C45-BC24-DDF6BF50A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5F2790-EBCB-4E49-8283-D27FAEC26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E6F4DE-7D3B-F248-81A6-45E568F72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FB30EA-F4DE-0C42-8EEF-50CF892EB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E215-F6CA-5041-BA76-F1E8CD712C23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42D759-BC7E-9148-9FBF-AE58913CD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019E13-B441-AB4C-8EE3-FE7988C8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A7EF9-1F39-C649-B027-86E0CE2CA6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309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6C0734-ACB7-4E9F-AEA1-7EED076F2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443AF1-1039-4E3A-9589-0F7AA3FDB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C774FD-0D04-4944-8C4E-2E91213E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00EB-7FEA-4DED-B1CA-CA2BAD440A48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F5D1DA-E503-49EA-A63F-6BE0DE3E4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66E202-477F-4CA7-98CA-2DEEAAEA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2333-7A0B-4C49-8347-8EA92392E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0073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B9A57-F09F-4347-AB63-4673BE1F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7B95E7-CADF-774E-A95C-4562F7BD2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478E0B-71D1-0A46-9E40-97EB95849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ADCDB8-0C70-3B48-BA43-873CEB430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E215-F6CA-5041-BA76-F1E8CD712C23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13E1F0-D549-A747-B218-05B4ED301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9C0F97-F55C-D94E-96E9-6A198ADF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A7EF9-1F39-C649-B027-86E0CE2CA6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976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3790BB-60E8-4241-9ACF-1AD029D3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3F5E91-A033-3040-8583-76C9987C7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33FE76-58A7-A043-A1D5-1BBEA34AB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E215-F6CA-5041-BA76-F1E8CD712C23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4A6E06-778A-3A47-AC14-424FCB998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547225-0CE2-9749-99B3-F4461FD4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A7EF9-1F39-C649-B027-86E0CE2CA6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875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4635FD7-7E69-5447-B3FB-1AF1D8F88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C0F7B5-2A7C-2F44-985C-A36A14C45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ACC339-A8B2-4448-BEDD-1838B9BC6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7E215-F6CA-5041-BA76-F1E8CD712C23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541FB9-641D-EB4C-8551-4962CC53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9EC3E9-2903-694D-9750-87D571A4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A7EF9-1F39-C649-B027-86E0CE2CA6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939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DD8776-69CF-46D9-BB67-354A9730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587581-9CC0-4A86-8D81-BC026F940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36CFDB-082F-4849-AFBA-B7F9A7AD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00EB-7FEA-4DED-B1CA-CA2BAD440A48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2C69CE-8D57-412A-BEE3-FC8672B89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5BF913-E97D-4ABD-84DE-251622F8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2333-7A0B-4C49-8347-8EA92392E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19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D86D8-DA9F-43EB-8A90-68B2BFD3B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38F7FA-2D48-4B63-B470-DDF1CC41A9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DBC220-BC61-4D27-8A03-2F1528FA3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E373C3-0472-41DB-A9FD-513D23AC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00EB-7FEA-4DED-B1CA-CA2BAD440A48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DA84A3-B94A-49BA-A44A-672BE1B6D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DC00E5-7313-404B-ABC5-15F1BF38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2333-7A0B-4C49-8347-8EA92392E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801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A954B-9EA6-4189-A072-5554E680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F6FC2E-5B63-456F-B40C-9D33561A9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0B7619-30FA-419F-95ED-0E576D866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202809-7EC1-436F-AE65-4095EE405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C07CE1-723D-4087-B88B-0812F8AA70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9B5E5D8-7CC2-463D-84D8-849FCD986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00EB-7FEA-4DED-B1CA-CA2BAD440A48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DD47963-B4DE-41E8-BF02-1F414575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C8C4C4-AB20-41B6-9177-56B60D81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2333-7A0B-4C49-8347-8EA92392E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36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4D50F-D6D9-4C89-B21A-706292471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0A2DF1E-86B9-453D-B592-FF79246F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00EB-7FEA-4DED-B1CA-CA2BAD440A48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E76A11-A466-415B-B52B-BFB7E5AC7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2F5403-CFBD-480E-95FC-DC3F62AE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2333-7A0B-4C49-8347-8EA92392E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549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2EBC285-1E20-4E62-BE59-760978037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00EB-7FEA-4DED-B1CA-CA2BAD440A48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7FB9460-190A-4A02-A880-57F4C107D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A57D8E-279A-45CC-ADD1-6CE0957C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2333-7A0B-4C49-8347-8EA92392E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3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74730-3674-4F9D-BE20-D1F656C9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877928-67CB-45D7-B363-F9F7F6C5E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7C944E7-5EA7-46F7-8D59-D4676775A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763274-7004-4496-8044-440E52349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00EB-7FEA-4DED-B1CA-CA2BAD440A48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A1ED18-A5AC-4D7B-8E63-C391D459E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A9FB7A-F410-495D-B4BB-282C6B4A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2333-7A0B-4C49-8347-8EA92392E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24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B0FFAB-42B5-43BF-97E3-7AEDA771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E5F682-1A54-4D7F-AA26-E637DB30F6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D410DF-0C3E-4285-95DD-4BCF16C09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FE9A03-AAFC-4DDA-9E17-0E037994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00EB-7FEA-4DED-B1CA-CA2BAD440A48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A2D9D0-2551-4F82-AA2E-30328ACBB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2BD237-3316-454B-9F53-C5601D34E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2333-7A0B-4C49-8347-8EA92392E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91719EB-E5B1-4FAF-98F1-8F8C34F4C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D63996-DAFD-4657-868C-C29AED8D7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5C1B19-28E7-49BE-800A-9344D9E1B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C00EB-7FEA-4DED-B1CA-CA2BAD440A48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5F099F-FDDE-4CDC-BC4E-D998FC1C9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343A52-52C5-43F2-A735-FA1317DF8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62333-7A0B-4C49-8347-8EA92392E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826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B7BA7F5-88B1-DF48-B75F-2B776F6C7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B26D4A-854B-864F-8C11-2F1A9CF83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FF2FFD-A073-7F4B-9CD9-C2537A894C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7E215-F6CA-5041-BA76-F1E8CD712C23}" type="datetimeFigureOut">
              <a:rPr kumimoji="1" lang="zh-CN" altLang="en-US" smtClean="0"/>
              <a:t>2022/3/24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66DCC8-3AA0-8F44-A5DC-272D0EDE5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F74964-18A7-6D42-AA86-1BCCBC050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A7EF9-1F39-C649-B027-86E0CE2CA6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320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0.png"/><Relationship Id="rId18" Type="http://schemas.openxmlformats.org/officeDocument/2006/relationships/customXml" Target="../ink/ink7.xml"/><Relationship Id="rId26" Type="http://schemas.openxmlformats.org/officeDocument/2006/relationships/image" Target="../media/image14.JPG"/><Relationship Id="rId3" Type="http://schemas.microsoft.com/office/2007/relationships/media" Target="../media/media2.mp4"/><Relationship Id="rId21" Type="http://schemas.openxmlformats.org/officeDocument/2006/relationships/customXml" Target="../ink/ink10.xml"/><Relationship Id="rId7" Type="http://schemas.openxmlformats.org/officeDocument/2006/relationships/image" Target="../media/image11.png"/><Relationship Id="rId12" Type="http://schemas.openxmlformats.org/officeDocument/2006/relationships/customXml" Target="../ink/ink2.xml"/><Relationship Id="rId17" Type="http://schemas.openxmlformats.org/officeDocument/2006/relationships/customXml" Target="../ink/ink6.xml"/><Relationship Id="rId25" Type="http://schemas.openxmlformats.org/officeDocument/2006/relationships/image" Target="../media/image6.png"/><Relationship Id="rId2" Type="http://schemas.openxmlformats.org/officeDocument/2006/relationships/video" Target="../media/media1.mov"/><Relationship Id="rId16" Type="http://schemas.openxmlformats.org/officeDocument/2006/relationships/customXml" Target="../ink/ink5.xml"/><Relationship Id="rId20" Type="http://schemas.openxmlformats.org/officeDocument/2006/relationships/customXml" Target="../ink/ink9.xml"/><Relationship Id="rId1" Type="http://schemas.microsoft.com/office/2007/relationships/media" Target="../media/media1.mov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40.png"/><Relationship Id="rId24" Type="http://schemas.openxmlformats.org/officeDocument/2006/relationships/customXml" Target="../ink/ink13.xml"/><Relationship Id="rId5" Type="http://schemas.openxmlformats.org/officeDocument/2006/relationships/slideLayout" Target="../slideLayouts/slideLayout12.xml"/><Relationship Id="rId15" Type="http://schemas.openxmlformats.org/officeDocument/2006/relationships/customXml" Target="../ink/ink4.xml"/><Relationship Id="rId23" Type="http://schemas.openxmlformats.org/officeDocument/2006/relationships/customXml" Target="../ink/ink12.xml"/><Relationship Id="rId10" Type="http://schemas.openxmlformats.org/officeDocument/2006/relationships/customXml" Target="../ink/ink1.xml"/><Relationship Id="rId19" Type="http://schemas.openxmlformats.org/officeDocument/2006/relationships/customXml" Target="../ink/ink8.xml"/><Relationship Id="rId4" Type="http://schemas.openxmlformats.org/officeDocument/2006/relationships/video" Target="../media/media2.mp4"/><Relationship Id="rId9" Type="http://schemas.openxmlformats.org/officeDocument/2006/relationships/image" Target="../media/image13.png"/><Relationship Id="rId14" Type="http://schemas.openxmlformats.org/officeDocument/2006/relationships/customXml" Target="../ink/ink3.xml"/><Relationship Id="rId22" Type="http://schemas.openxmlformats.org/officeDocument/2006/relationships/customXml" Target="../ink/ink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created.academy/resources/the-5-principles-of-user-interface-design/#:~:text=The%20feedback%20principle%20requires%20designers%20to%20communicate%20whether,guide%20users%20through%20their%20experience%20with%20an%20interface.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318837"/>
            <a:ext cx="12191999" cy="2283029"/>
          </a:xfrm>
        </p:spPr>
        <p:txBody>
          <a:bodyPr>
            <a:noAutofit/>
          </a:bodyPr>
          <a:lstStyle/>
          <a:p>
            <a:r>
              <a:rPr lang="en-US" sz="4600" b="1" cap="all" spc="300" dirty="0">
                <a:solidFill>
                  <a:srgbClr val="000044"/>
                </a:solidFill>
                <a:latin typeface="+mn-lt"/>
                <a:cs typeface="Arial"/>
              </a:rPr>
              <a:t>CPT208 Portfolio Presentation 02</a:t>
            </a:r>
            <a:br>
              <a:rPr lang="en-US" b="1" cap="all" spc="300" dirty="0">
                <a:solidFill>
                  <a:srgbClr val="000044"/>
                </a:solidFill>
                <a:latin typeface="+mn-lt"/>
                <a:cs typeface="Arial"/>
              </a:rPr>
            </a:br>
            <a:r>
              <a:rPr lang="en-US" altLang="zh-CN" sz="2600" b="1" dirty="0">
                <a:solidFill>
                  <a:srgbClr val="000066"/>
                </a:solidFill>
                <a:cs typeface="DIN-Regular"/>
              </a:rPr>
              <a:t> Design to the topic-Interactive Learning System for Chinese History and Culture</a:t>
            </a:r>
            <a:br>
              <a:rPr lang="en-US" altLang="zh-CN" sz="2600" b="1" dirty="0">
                <a:solidFill>
                  <a:schemeClr val="tx1"/>
                </a:solidFill>
                <a:cs typeface="DIN-Regular"/>
              </a:rPr>
            </a:br>
            <a:r>
              <a:rPr lang="en-US" sz="6000" b="1" cap="all" spc="300" dirty="0">
                <a:solidFill>
                  <a:srgbClr val="000044"/>
                </a:solidFill>
                <a:latin typeface="+mn-lt"/>
                <a:cs typeface="Arial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7175" y="1943476"/>
            <a:ext cx="6593681" cy="368175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1"/>
                </a:solidFill>
                <a:cs typeface="DIN-Regular"/>
              </a:rPr>
              <a:t>Group Number:  </a:t>
            </a:r>
            <a:r>
              <a:rPr lang="en-US" sz="1800" b="1" dirty="0">
                <a:cs typeface="DIN-Regular"/>
              </a:rPr>
              <a:t>15</a:t>
            </a:r>
            <a:endParaRPr lang="en-US" sz="1800" b="1" dirty="0">
              <a:solidFill>
                <a:schemeClr val="tx1"/>
              </a:solidFill>
              <a:cs typeface="DIN-Regular"/>
            </a:endParaRPr>
          </a:p>
          <a:p>
            <a:pPr algn="l">
              <a:lnSpc>
                <a:spcPct val="150000"/>
              </a:lnSpc>
            </a:pPr>
            <a:r>
              <a:rPr lang="en-US" sz="1800" b="1" dirty="0">
                <a:cs typeface="DIN-Regular"/>
              </a:rPr>
              <a:t>Group Members: </a:t>
            </a:r>
          </a:p>
          <a:p>
            <a:pPr algn="l">
              <a:lnSpc>
                <a:spcPct val="150000"/>
              </a:lnSpc>
            </a:pPr>
            <a:r>
              <a:rPr lang="en-US" sz="1800" b="1" i="1" dirty="0" err="1">
                <a:cs typeface="DIN-Regular"/>
              </a:rPr>
              <a:t>Yueran</a:t>
            </a:r>
            <a:r>
              <a:rPr lang="en-US" sz="1800" b="1" i="1" dirty="0">
                <a:cs typeface="DIN-Regular"/>
              </a:rPr>
              <a:t> Cao               </a:t>
            </a:r>
            <a:r>
              <a:rPr lang="en-US" sz="1800" b="1" dirty="0">
                <a:cs typeface="DIN-Regular"/>
              </a:rPr>
              <a:t>1930115</a:t>
            </a:r>
          </a:p>
          <a:p>
            <a:pPr algn="l">
              <a:lnSpc>
                <a:spcPct val="150000"/>
              </a:lnSpc>
            </a:pPr>
            <a:r>
              <a:rPr lang="en-US" sz="1800" b="1" i="1" dirty="0" err="1">
                <a:cs typeface="DIN-Regular"/>
              </a:rPr>
              <a:t>Yetong</a:t>
            </a:r>
            <a:r>
              <a:rPr lang="en-US" sz="1800" b="1" i="1" dirty="0">
                <a:cs typeface="DIN-Regular"/>
              </a:rPr>
              <a:t> Wang	     </a:t>
            </a:r>
            <a:r>
              <a:rPr lang="en-US" sz="1800" b="1" dirty="0">
                <a:cs typeface="DIN-Regular"/>
              </a:rPr>
              <a:t>1930253</a:t>
            </a:r>
          </a:p>
          <a:p>
            <a:pPr algn="l">
              <a:lnSpc>
                <a:spcPct val="150000"/>
              </a:lnSpc>
            </a:pPr>
            <a:r>
              <a:rPr lang="en-US" sz="1800" b="1" i="1" dirty="0" err="1">
                <a:cs typeface="DIN-Regular"/>
              </a:rPr>
              <a:t>Lincheng</a:t>
            </a:r>
            <a:r>
              <a:rPr lang="en-US" sz="1800" b="1" i="1" dirty="0">
                <a:cs typeface="DIN-Regular"/>
              </a:rPr>
              <a:t> Shi             </a:t>
            </a:r>
            <a:r>
              <a:rPr lang="en-US" sz="1800" b="1" dirty="0">
                <a:cs typeface="DIN-Regular"/>
              </a:rPr>
              <a:t>1927978</a:t>
            </a:r>
          </a:p>
          <a:p>
            <a:pPr algn="l">
              <a:lnSpc>
                <a:spcPct val="150000"/>
              </a:lnSpc>
            </a:pPr>
            <a:r>
              <a:rPr lang="en-US" sz="1800" b="1" i="1" dirty="0">
                <a:cs typeface="DIN-Regular"/>
              </a:rPr>
              <a:t>Hao-Hsiang Yu         </a:t>
            </a:r>
            <a:r>
              <a:rPr lang="en-US" sz="1800" b="1" dirty="0">
                <a:cs typeface="DIN-Regular"/>
              </a:rPr>
              <a:t>1927488</a:t>
            </a:r>
            <a:endParaRPr lang="en-US" sz="1800" b="1" i="1" dirty="0">
              <a:cs typeface="DIN-Regular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b="1" i="1" u="none" strike="noStrike" dirty="0" err="1">
                <a:solidFill>
                  <a:srgbClr val="000000"/>
                </a:solidFill>
                <a:effectLst/>
              </a:rPr>
              <a:t>Qinchuan</a:t>
            </a:r>
            <a:r>
              <a:rPr lang="en-US" altLang="zh-CN" sz="1800" b="1" i="1" u="none" strike="noStrike" dirty="0">
                <a:solidFill>
                  <a:srgbClr val="000000"/>
                </a:solidFill>
                <a:effectLst/>
              </a:rPr>
              <a:t> Zhu</a:t>
            </a:r>
            <a:r>
              <a:rPr lang="en-US" altLang="zh-CN" sz="1400" b="1" i="1" dirty="0"/>
              <a:t>              </a:t>
            </a:r>
            <a:r>
              <a:rPr lang="en-US" altLang="zh-CN" sz="1800" b="1" dirty="0"/>
              <a:t>1930549</a:t>
            </a:r>
          </a:p>
          <a:p>
            <a:pPr algn="l">
              <a:lnSpc>
                <a:spcPct val="150000"/>
              </a:lnSpc>
            </a:pPr>
            <a:endParaRPr lang="en-US" sz="1800" b="1" i="1" dirty="0">
              <a:cs typeface="DIN-Regular"/>
            </a:endParaRPr>
          </a:p>
          <a:p>
            <a:pPr algn="l">
              <a:lnSpc>
                <a:spcPct val="150000"/>
              </a:lnSpc>
            </a:pPr>
            <a:endParaRPr lang="en-US" sz="1800" b="1" dirty="0">
              <a:cs typeface="DIN-Regular"/>
            </a:endParaRPr>
          </a:p>
          <a:p>
            <a:pPr algn="l">
              <a:lnSpc>
                <a:spcPct val="150000"/>
              </a:lnSpc>
            </a:pPr>
            <a:endParaRPr lang="en-US" sz="1800" b="1" dirty="0">
              <a:solidFill>
                <a:schemeClr val="tx1"/>
              </a:solidFill>
              <a:cs typeface="DIN-Regula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" y="5775249"/>
            <a:ext cx="3356173" cy="717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0800000">
            <a:off x="0" y="6643165"/>
            <a:ext cx="12192000" cy="214834"/>
          </a:xfrm>
          <a:prstGeom prst="rect">
            <a:avLst/>
          </a:prstGeom>
          <a:gradFill>
            <a:gsLst>
              <a:gs pos="100000">
                <a:srgbClr val="CE57C1"/>
              </a:gs>
              <a:gs pos="27000">
                <a:srgbClr val="000044"/>
              </a:gs>
            </a:gsLst>
            <a:lin ang="135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2976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E9BAF9-EACB-2846-92F2-10B6EDB0F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07" y="0"/>
            <a:ext cx="11917986" cy="6858000"/>
          </a:xfrm>
          <a:prstGeom prst="rect">
            <a:avLst/>
          </a:prstGeom>
        </p:spPr>
      </p:pic>
      <p:pic>
        <p:nvPicPr>
          <p:cNvPr id="6" name="屏幕录制2022-03-23 下午5.15.43.mov" descr="屏幕录制2022-03-23 下午5.15.43.mov">
            <a:hlinkClick r:id="" action="ppaction://media"/>
            <a:extLst>
              <a:ext uri="{FF2B5EF4-FFF2-40B4-BE49-F238E27FC236}">
                <a16:creationId xmlns:a16="http://schemas.microsoft.com/office/drawing/2014/main" id="{F0E328BB-F28E-E34A-A4B0-253128C5CD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46366" y="4893277"/>
            <a:ext cx="3197137" cy="1858836"/>
          </a:xfrm>
          <a:prstGeom prst="rect">
            <a:avLst/>
          </a:prstGeom>
        </p:spPr>
      </p:pic>
      <p:pic>
        <p:nvPicPr>
          <p:cNvPr id="7" name="RPReplay_Final1648013347_FNDxjZ.mp4" descr="RPReplay_Final1648013347_FNDxjZ.mp4">
            <a:hlinkClick r:id="" action="ppaction://media"/>
            <a:extLst>
              <a:ext uri="{FF2B5EF4-FFF2-40B4-BE49-F238E27FC236}">
                <a16:creationId xmlns:a16="http://schemas.microsoft.com/office/drawing/2014/main" id="{8E847DEC-1DFF-814E-836C-85D3607A4D3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95570" y="2463462"/>
            <a:ext cx="1317093" cy="193188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C60DB37-1833-8C4C-8E0A-A12009C2E911}"/>
              </a:ext>
            </a:extLst>
          </p:cNvPr>
          <p:cNvSpPr txBox="1"/>
          <p:nvPr/>
        </p:nvSpPr>
        <p:spPr>
          <a:xfrm>
            <a:off x="6868885" y="1436915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✏️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1651E767-1476-E04B-86DB-D0A324CF9AC6}"/>
                  </a:ext>
                </a:extLst>
              </p14:cNvPr>
              <p14:cNvContentPartPr/>
              <p14:nvPr/>
            </p14:nvContentPartPr>
            <p14:xfrm>
              <a:off x="6037509" y="908331"/>
              <a:ext cx="360" cy="36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1651E767-1476-E04B-86DB-D0A324CF9A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28869" y="89969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8FFB12C0-4825-4E46-BDE2-2A75DBE29FB0}"/>
                  </a:ext>
                </a:extLst>
              </p14:cNvPr>
              <p14:cNvContentPartPr/>
              <p14:nvPr/>
            </p14:nvContentPartPr>
            <p14:xfrm>
              <a:off x="4981269" y="819771"/>
              <a:ext cx="2880" cy="360"/>
            </p14:xfrm>
          </p:contentPart>
        </mc:Choice>
        <mc:Fallback xmlns=""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8FFB12C0-4825-4E46-BDE2-2A75DBE29FB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72269" y="810771"/>
                <a:ext cx="2052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文本框 87">
            <a:extLst>
              <a:ext uri="{FF2B5EF4-FFF2-40B4-BE49-F238E27FC236}">
                <a16:creationId xmlns:a16="http://schemas.microsoft.com/office/drawing/2014/main" id="{E105045B-360B-8C47-AA1C-ED5732CCB332}"/>
              </a:ext>
            </a:extLst>
          </p:cNvPr>
          <p:cNvSpPr txBox="1"/>
          <p:nvPr/>
        </p:nvSpPr>
        <p:spPr>
          <a:xfrm>
            <a:off x="631874" y="2094130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3D/AR: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8F32CA3-7654-2847-8812-CFA553526F61}"/>
              </a:ext>
            </a:extLst>
          </p:cNvPr>
          <p:cNvSpPr txBox="1"/>
          <p:nvPr/>
        </p:nvSpPr>
        <p:spPr>
          <a:xfrm>
            <a:off x="2117589" y="230832"/>
            <a:ext cx="187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Same operation: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1CA8D000-93DA-6E40-B624-7D29C9B0073B}"/>
              </a:ext>
            </a:extLst>
          </p:cNvPr>
          <p:cNvGrpSpPr/>
          <p:nvPr/>
        </p:nvGrpSpPr>
        <p:grpSpPr>
          <a:xfrm>
            <a:off x="4807389" y="916971"/>
            <a:ext cx="1398600" cy="25200"/>
            <a:chOff x="4807389" y="916971"/>
            <a:chExt cx="1398600" cy="2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4D8750D-FCE7-8F45-A5DE-4F62E2C72D55}"/>
                    </a:ext>
                  </a:extLst>
                </p14:cNvPr>
                <p14:cNvContentPartPr/>
                <p14:nvPr/>
              </p14:nvContentPartPr>
              <p14:xfrm>
                <a:off x="4817109" y="923091"/>
                <a:ext cx="360" cy="3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4D8750D-FCE7-8F45-A5DE-4F62E2C72D5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08109" y="9140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DF4EF96-7D06-DB44-A09E-ADBAC54EB671}"/>
                    </a:ext>
                  </a:extLst>
                </p14:cNvPr>
                <p14:cNvContentPartPr/>
                <p14:nvPr/>
              </p14:nvContentPartPr>
              <p14:xfrm>
                <a:off x="4809189" y="933531"/>
                <a:ext cx="360" cy="3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DF4EF96-7D06-DB44-A09E-ADBAC54EB6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00189" y="9245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1AE9B8B-4417-8F4D-93D6-48AFA5FFBE7C}"/>
                    </a:ext>
                  </a:extLst>
                </p14:cNvPr>
                <p14:cNvContentPartPr/>
                <p14:nvPr/>
              </p14:nvContentPartPr>
              <p14:xfrm>
                <a:off x="4807389" y="931731"/>
                <a:ext cx="360" cy="3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1AE9B8B-4417-8F4D-93D6-48AFA5FFBE7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98749" y="9227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E642298-F724-6A48-AA0D-20DF6C51A55A}"/>
                    </a:ext>
                  </a:extLst>
                </p14:cNvPr>
                <p14:cNvContentPartPr/>
                <p14:nvPr/>
              </p14:nvContentPartPr>
              <p14:xfrm>
                <a:off x="6146589" y="916971"/>
                <a:ext cx="360" cy="3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E642298-F724-6A48-AA0D-20DF6C51A55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37949" y="9083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0A6F53A-FDE7-F54E-A53A-34458F030F2A}"/>
                    </a:ext>
                  </a:extLst>
                </p14:cNvPr>
                <p14:cNvContentPartPr/>
                <p14:nvPr/>
              </p14:nvContentPartPr>
              <p14:xfrm>
                <a:off x="6165669" y="922731"/>
                <a:ext cx="360" cy="3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0A6F53A-FDE7-F54E-A53A-34458F030F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57029" y="9137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B6ECFA3-E193-5A46-8BBC-2D20C208C8A5}"/>
                    </a:ext>
                  </a:extLst>
                </p14:cNvPr>
                <p14:cNvContentPartPr/>
                <p14:nvPr/>
              </p14:nvContentPartPr>
              <p14:xfrm>
                <a:off x="6165669" y="938931"/>
                <a:ext cx="360" cy="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B6ECFA3-E193-5A46-8BBC-2D20C208C8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57029" y="9302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C251B55-E4DA-E541-AEA4-4B146FB64479}"/>
                    </a:ext>
                  </a:extLst>
                </p14:cNvPr>
                <p14:cNvContentPartPr/>
                <p14:nvPr/>
              </p14:nvContentPartPr>
              <p14:xfrm>
                <a:off x="6205629" y="933531"/>
                <a:ext cx="360" cy="3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C251B55-E4DA-E541-AEA4-4B146FB644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96629" y="9248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F8310B9-D99D-234A-AC0C-76ADDAAE33B5}"/>
                    </a:ext>
                  </a:extLst>
                </p14:cNvPr>
                <p14:cNvContentPartPr/>
                <p14:nvPr/>
              </p14:nvContentPartPr>
              <p14:xfrm>
                <a:off x="6147309" y="941811"/>
                <a:ext cx="360" cy="3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F8310B9-D99D-234A-AC0C-76ADDAAE33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38309" y="9328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7C5265D-8EBF-E944-82D7-8DFE491C3AC0}"/>
                    </a:ext>
                  </a:extLst>
                </p14:cNvPr>
                <p14:cNvContentPartPr/>
                <p14:nvPr/>
              </p14:nvContentPartPr>
              <p14:xfrm>
                <a:off x="6124269" y="941811"/>
                <a:ext cx="2880" cy="3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7C5265D-8EBF-E944-82D7-8DFE491C3AC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15629" y="932811"/>
                  <a:ext cx="20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7D5942E7-2DB0-6C4F-936B-E13B04E43018}"/>
                    </a:ext>
                  </a:extLst>
                </p14:cNvPr>
                <p14:cNvContentPartPr/>
                <p14:nvPr/>
              </p14:nvContentPartPr>
              <p14:xfrm>
                <a:off x="6201669" y="939291"/>
                <a:ext cx="360" cy="3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7D5942E7-2DB0-6C4F-936B-E13B04E430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93029" y="9302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3462F9CB-30A6-514E-98D6-D1FF2F51D423}"/>
                  </a:ext>
                </a:extLst>
              </p14:cNvPr>
              <p14:cNvContentPartPr/>
              <p14:nvPr/>
            </p14:nvContentPartPr>
            <p14:xfrm>
              <a:off x="4861749" y="1064931"/>
              <a:ext cx="1319040" cy="15840"/>
            </p14:xfrm>
          </p:contentPart>
        </mc:Choice>
        <mc:Fallback xmlns=""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3462F9CB-30A6-514E-98D6-D1FF2F51D42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89749" y="920931"/>
                <a:ext cx="1462680" cy="3034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图片 3" descr="桌子上有杯子&#10;&#10;描述已自动生成">
            <a:extLst>
              <a:ext uri="{FF2B5EF4-FFF2-40B4-BE49-F238E27FC236}">
                <a16:creationId xmlns:a16="http://schemas.microsoft.com/office/drawing/2014/main" id="{BC12E65F-7B60-7647-A6F6-12CB0C9A987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5765" y="2465743"/>
            <a:ext cx="1103665" cy="1929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0A6314-0CBB-4FCD-A12D-B7812DC2547A}"/>
              </a:ext>
            </a:extLst>
          </p:cNvPr>
          <p:cNvSpPr txBox="1"/>
          <p:nvPr/>
        </p:nvSpPr>
        <p:spPr>
          <a:xfrm>
            <a:off x="-24032" y="0"/>
            <a:ext cx="198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</a:rPr>
              <a:t>Design Draft</a:t>
            </a:r>
            <a:endParaRPr lang="zh-CN" alt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10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lum bright="-20000" contrast="-40000"/>
            <a:alphaModFix amt="7000"/>
          </a:blip>
          <a:stretch>
            <a:fillRect/>
          </a:stretch>
        </p:blipFill>
        <p:spPr>
          <a:xfrm>
            <a:off x="10344763" y="1"/>
            <a:ext cx="1847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558" y="115464"/>
            <a:ext cx="7975330" cy="1143000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000044"/>
                </a:solidFill>
                <a:latin typeface="Calibri"/>
                <a:cs typeface="Calibri"/>
              </a:rPr>
              <a:t>References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9558" y="970250"/>
            <a:ext cx="11699118" cy="57162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 Zhao 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Ziyi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(2019). </a:t>
            </a:r>
            <a:r>
              <a:rPr lang="en-US" altLang="zh-CN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on the current situation and influencing factors of junior middle school students' use of educational app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Doctoral dissertation,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Northeast Normal University)</a:t>
            </a:r>
          </a:p>
          <a:p>
            <a:pPr defTabSz="457200">
              <a:defRPr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457200"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 Li Wenge (2000). </a:t>
            </a:r>
            <a:r>
              <a:rPr lang="en-US" altLang="zh-CN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Chinese cultural restricted words and their translation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Doctoral dissertation ,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Shaanxi Normal University)</a:t>
            </a:r>
          </a:p>
          <a:p>
            <a:pPr defTabSz="457200">
              <a:defRPr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457200"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[3] Zhang Liming (2019). </a:t>
            </a:r>
            <a:r>
              <a:rPr lang="en-US" altLang="zh-CN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 experience product design of </a:t>
            </a:r>
            <a:r>
              <a:rPr lang="en-US" altLang="zh-CN" i="1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Liling</a:t>
            </a:r>
            <a:r>
              <a:rPr lang="en-US" altLang="zh-CN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underglaze colorful porcelain process based on AR technology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Doctoral dissertation ,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Hunan University of Technology)</a:t>
            </a:r>
          </a:p>
          <a:p>
            <a:pPr defTabSz="457200">
              <a:defRPr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457200"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[4].Griffiths, J., 2021. </a:t>
            </a:r>
            <a:r>
              <a:rPr lang="en-US" altLang="zh-CN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5 principles of user interface design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[online] Created Academy. Available at: &lt;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https://www.created.academy/resources/the-5-principles-of-user-interface-design/#:~:text=The%20feedback%20principle%20requires%20designers%20to%20communicate%20whether,guide%20users%20through%20their%20experience%20with%20an%20interface /&gt;.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457200">
              <a:defRPr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457200"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[5].MacLeod, D., 2013. </a:t>
            </a:r>
            <a:r>
              <a:rPr lang="en-US" altLang="zh-CN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Principles of Cognitive Design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[online] 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Ergoweb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Available at: &lt;https://ergoweb.com/10-principles-of-cognitive-design/&gt; </a:t>
            </a:r>
          </a:p>
          <a:p>
            <a:pPr defTabSz="457200">
              <a:defRPr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457200"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[6].Schmid, S., 2012. </a:t>
            </a:r>
            <a:r>
              <a:rPr lang="en-US" altLang="zh-CN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Personality Layer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[online] Smashing Magazine. Available at: &lt;https://www.smashingmagazine.com/2012/07/the-personality-layer/&gt;</a:t>
            </a:r>
          </a:p>
        </p:txBody>
      </p:sp>
      <p:sp>
        <p:nvSpPr>
          <p:cNvPr id="5" name="Rectangle 4"/>
          <p:cNvSpPr/>
          <p:nvPr/>
        </p:nvSpPr>
        <p:spPr>
          <a:xfrm rot="10800000">
            <a:off x="0" y="6686549"/>
            <a:ext cx="12192000" cy="171449"/>
          </a:xfrm>
          <a:prstGeom prst="rect">
            <a:avLst/>
          </a:prstGeom>
          <a:gradFill>
            <a:gsLst>
              <a:gs pos="100000">
                <a:srgbClr val="CE57C1"/>
              </a:gs>
              <a:gs pos="27000">
                <a:srgbClr val="000044"/>
              </a:gs>
            </a:gsLst>
            <a:lin ang="135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 descr="Shield-navy(rgb for online)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43" y="5957594"/>
            <a:ext cx="356139" cy="44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78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lum bright="-20000" contrast="-40000"/>
            <a:alphaModFix amt="7000"/>
          </a:blip>
          <a:stretch>
            <a:fillRect/>
          </a:stretch>
        </p:blipFill>
        <p:spPr>
          <a:xfrm>
            <a:off x="10344763" y="1"/>
            <a:ext cx="1847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7438" y="2385260"/>
            <a:ext cx="3857123" cy="2087479"/>
          </a:xfrm>
        </p:spPr>
        <p:txBody>
          <a:bodyPr>
            <a:noAutofit/>
          </a:bodyPr>
          <a:lstStyle/>
          <a:p>
            <a:pPr algn="l"/>
            <a:r>
              <a:rPr lang="en-US" sz="5400" b="1" dirty="0">
                <a:solidFill>
                  <a:srgbClr val="000044"/>
                </a:solidFill>
                <a:latin typeface="Calibri"/>
                <a:cs typeface="Calibri"/>
              </a:rPr>
              <a:t>Q&amp;A Section</a:t>
            </a:r>
          </a:p>
        </p:txBody>
      </p:sp>
      <p:sp>
        <p:nvSpPr>
          <p:cNvPr id="5" name="Rectangle 4"/>
          <p:cNvSpPr/>
          <p:nvPr/>
        </p:nvSpPr>
        <p:spPr>
          <a:xfrm rot="10800000">
            <a:off x="0" y="6686549"/>
            <a:ext cx="12192000" cy="171449"/>
          </a:xfrm>
          <a:prstGeom prst="rect">
            <a:avLst/>
          </a:prstGeom>
          <a:gradFill>
            <a:gsLst>
              <a:gs pos="100000">
                <a:srgbClr val="CE57C1"/>
              </a:gs>
              <a:gs pos="27000">
                <a:srgbClr val="000044"/>
              </a:gs>
            </a:gsLst>
            <a:lin ang="135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 descr="Shield-navy(rgb for online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43" y="5957594"/>
            <a:ext cx="356139" cy="44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2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lum bright="-20000" contrast="-40000"/>
            <a:alphaModFix amt="7000"/>
          </a:blip>
          <a:stretch>
            <a:fillRect/>
          </a:stretch>
        </p:blipFill>
        <p:spPr>
          <a:xfrm>
            <a:off x="10344763" y="1"/>
            <a:ext cx="1847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125" y="1810752"/>
            <a:ext cx="3785750" cy="3236495"/>
          </a:xfrm>
        </p:spPr>
        <p:txBody>
          <a:bodyPr>
            <a:noAutofit/>
          </a:bodyPr>
          <a:lstStyle/>
          <a:p>
            <a:pPr algn="l"/>
            <a:r>
              <a:rPr lang="en-US" sz="5400" b="1" dirty="0">
                <a:solidFill>
                  <a:srgbClr val="000044"/>
                </a:solidFill>
                <a:latin typeface="Calibri"/>
                <a:cs typeface="Calibri"/>
              </a:rPr>
              <a:t>Thank You!</a:t>
            </a:r>
          </a:p>
        </p:txBody>
      </p:sp>
      <p:sp>
        <p:nvSpPr>
          <p:cNvPr id="5" name="Rectangle 4"/>
          <p:cNvSpPr/>
          <p:nvPr/>
        </p:nvSpPr>
        <p:spPr>
          <a:xfrm rot="10800000">
            <a:off x="0" y="6686549"/>
            <a:ext cx="12192000" cy="171449"/>
          </a:xfrm>
          <a:prstGeom prst="rect">
            <a:avLst/>
          </a:prstGeom>
          <a:gradFill>
            <a:gsLst>
              <a:gs pos="100000">
                <a:srgbClr val="CE57C1"/>
              </a:gs>
              <a:gs pos="27000">
                <a:srgbClr val="000044"/>
              </a:gs>
            </a:gsLst>
            <a:lin ang="135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 descr="Shield-navy(rgb for online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43" y="5957594"/>
            <a:ext cx="356139" cy="44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7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lum bright="-20000" contrast="-40000"/>
            <a:alphaModFix amt="7000"/>
          </a:blip>
          <a:stretch>
            <a:fillRect/>
          </a:stretch>
        </p:blipFill>
        <p:spPr>
          <a:xfrm>
            <a:off x="10344763" y="1"/>
            <a:ext cx="1847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418" y="39323"/>
            <a:ext cx="7975330" cy="1143000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000044"/>
                </a:solidFill>
                <a:latin typeface="Calibri"/>
                <a:cs typeface="Calibri"/>
              </a:rPr>
              <a:t>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3418" y="1058778"/>
            <a:ext cx="11260788" cy="5343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 defTabSz="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sz="2400" dirty="0">
                <a:solidFill>
                  <a:prstClr val="black"/>
                </a:solidFill>
              </a:rPr>
              <a:t>Target user group</a:t>
            </a:r>
          </a:p>
          <a:p>
            <a:pPr marL="457200" lvl="0" indent="-457200" defTabSz="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sz="2400" dirty="0">
                <a:solidFill>
                  <a:prstClr val="black"/>
                </a:solidFill>
              </a:rPr>
              <a:t>Existing issues and corresponding design alternatives</a:t>
            </a:r>
          </a:p>
          <a:p>
            <a:pPr marL="457200" lvl="0" indent="-457200" defTabSz="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sz="2400" dirty="0">
                <a:solidFill>
                  <a:prstClr val="black"/>
                </a:solidFill>
              </a:rPr>
              <a:t>Design principles</a:t>
            </a:r>
          </a:p>
          <a:p>
            <a:pPr marL="457200" lvl="0" indent="-457200" defTabSz="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sz="2400" dirty="0">
                <a:solidFill>
                  <a:prstClr val="black"/>
                </a:solidFill>
              </a:rPr>
              <a:t>Design theories</a:t>
            </a:r>
          </a:p>
          <a:p>
            <a:pPr marL="457200" lvl="0" indent="-457200" defTabSz="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sz="2400" dirty="0">
                <a:solidFill>
                  <a:prstClr val="black"/>
                </a:solidFill>
              </a:rPr>
              <a:t>Design prototype draft</a:t>
            </a:r>
          </a:p>
          <a:p>
            <a:pPr marL="457200" lvl="0" indent="-457200" defTabSz="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sz="2400" dirty="0">
                <a:solidFill>
                  <a:prstClr val="black"/>
                </a:solidFill>
              </a:rPr>
              <a:t>References</a:t>
            </a:r>
          </a:p>
          <a:p>
            <a:pPr marL="457200" lvl="0" indent="-457200" defTabSz="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sz="2400" dirty="0">
                <a:solidFill>
                  <a:prstClr val="black"/>
                </a:solidFill>
              </a:rPr>
              <a:t>Q&amp;A section</a:t>
            </a:r>
          </a:p>
          <a:p>
            <a:pPr marL="457200" lvl="0" indent="-457200" defTabSz="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sz="2800" dirty="0">
              <a:solidFill>
                <a:prstClr val="black"/>
              </a:solidFill>
            </a:endParaRPr>
          </a:p>
          <a:p>
            <a:pPr lvl="0" defTabSz="457200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 rot="10800000">
            <a:off x="0" y="6686549"/>
            <a:ext cx="12192000" cy="171449"/>
          </a:xfrm>
          <a:prstGeom prst="rect">
            <a:avLst/>
          </a:prstGeom>
          <a:gradFill>
            <a:gsLst>
              <a:gs pos="100000">
                <a:srgbClr val="CE57C1"/>
              </a:gs>
              <a:gs pos="27000">
                <a:srgbClr val="000044"/>
              </a:gs>
            </a:gsLst>
            <a:lin ang="135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 descr="Shield-navy(rgb for online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43" y="5957594"/>
            <a:ext cx="356139" cy="44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0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lum bright="-20000" contrast="-40000"/>
            <a:alphaModFix amt="7000"/>
          </a:blip>
          <a:stretch>
            <a:fillRect/>
          </a:stretch>
        </p:blipFill>
        <p:spPr>
          <a:xfrm>
            <a:off x="10344763" y="1"/>
            <a:ext cx="1847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12" y="60556"/>
            <a:ext cx="7975330" cy="1143000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000044"/>
                </a:solidFill>
                <a:latin typeface="Calibri"/>
                <a:cs typeface="Calibri"/>
              </a:rPr>
              <a:t>Target user group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12" y="896233"/>
            <a:ext cx="11964967" cy="57210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Domestic students 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With more than junior high school education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International students 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Interest in Chinese history and culture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Craftsmanship learners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For traditional ceramic craftsmanship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Teachers 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Teach history and culture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 rot="10800000">
            <a:off x="0" y="6686549"/>
            <a:ext cx="12192000" cy="171449"/>
          </a:xfrm>
          <a:prstGeom prst="rect">
            <a:avLst/>
          </a:prstGeom>
          <a:gradFill>
            <a:gsLst>
              <a:gs pos="100000">
                <a:srgbClr val="CE57C1"/>
              </a:gs>
              <a:gs pos="27000">
                <a:srgbClr val="000044"/>
              </a:gs>
            </a:gsLst>
            <a:lin ang="135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 descr="Shield-navy(rgb for online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43" y="5957594"/>
            <a:ext cx="356139" cy="44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5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lum bright="-20000" contrast="-40000"/>
            <a:alphaModFix amt="7000"/>
          </a:blip>
          <a:stretch>
            <a:fillRect/>
          </a:stretch>
        </p:blipFill>
        <p:spPr>
          <a:xfrm>
            <a:off x="10344763" y="1"/>
            <a:ext cx="1847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90" y="432420"/>
            <a:ext cx="10639740" cy="745957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000044"/>
                </a:solidFill>
                <a:latin typeface="Calibri"/>
                <a:cs typeface="Calibri"/>
              </a:rPr>
              <a:t>Existing issues and corresponding design alternatives</a:t>
            </a:r>
            <a:br>
              <a:rPr lang="en-US" sz="3600" b="1" dirty="0">
                <a:solidFill>
                  <a:srgbClr val="000044"/>
                </a:solidFill>
                <a:latin typeface="Calibri"/>
                <a:cs typeface="Calibri"/>
              </a:rPr>
            </a:br>
            <a:endParaRPr lang="en-US" sz="3600" b="1" dirty="0">
              <a:solidFill>
                <a:srgbClr val="000044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890" y="805397"/>
            <a:ext cx="11844810" cy="58811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en-US" sz="2400" b="1" dirty="0">
                <a:solidFill>
                  <a:prstClr val="black"/>
                </a:solidFill>
                <a:latin typeface="Calibri"/>
              </a:rPr>
              <a:t>Domestic student</a:t>
            </a:r>
          </a:p>
          <a:p>
            <a:pPr marL="342900" lvl="0" indent="-342900" defTabSz="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Problems:</a:t>
            </a: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Difficult to remember =&gt; complicated and incomprehensible[1]</a:t>
            </a: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Browse the information blindly without memorizing the key contents</a:t>
            </a:r>
          </a:p>
          <a:p>
            <a:pPr marL="342900" lvl="0" indent="-342900" defTabSz="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Solutions and design alternatives:</a:t>
            </a: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Q&amp;A system =&gt; help remember the focus of the full text</a:t>
            </a: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Ranking system =&gt; increase the interests</a:t>
            </a:r>
          </a:p>
          <a:p>
            <a:pPr lvl="0" defTabSz="457200">
              <a:lnSpc>
                <a:spcPct val="150000"/>
              </a:lnSpc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lvl="0" defTabSz="457200">
              <a:lnSpc>
                <a:spcPct val="150000"/>
              </a:lnSpc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 rot="10800000">
            <a:off x="0" y="6686549"/>
            <a:ext cx="12192000" cy="171449"/>
          </a:xfrm>
          <a:prstGeom prst="rect">
            <a:avLst/>
          </a:prstGeom>
          <a:gradFill>
            <a:gsLst>
              <a:gs pos="100000">
                <a:srgbClr val="CE57C1"/>
              </a:gs>
              <a:gs pos="27000">
                <a:srgbClr val="000044"/>
              </a:gs>
            </a:gsLst>
            <a:lin ang="135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 descr="Shield-navy(rgb for online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43" y="5957594"/>
            <a:ext cx="356139" cy="4445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048EDC-FAE4-44AB-8F81-C2E81D5C6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28" y="4087743"/>
            <a:ext cx="4809383" cy="23143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67DE1A-DF09-49D9-A177-2FCAAAAB2D8B}"/>
              </a:ext>
            </a:extLst>
          </p:cNvPr>
          <p:cNvSpPr txBox="1"/>
          <p:nvPr/>
        </p:nvSpPr>
        <p:spPr>
          <a:xfrm>
            <a:off x="3780875" y="6317215"/>
            <a:ext cx="4181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Fig1. The drawback of related apps[1]</a:t>
            </a:r>
          </a:p>
        </p:txBody>
      </p:sp>
    </p:spTree>
    <p:extLst>
      <p:ext uri="{BB962C8B-B14F-4D97-AF65-F5344CB8AC3E}">
        <p14:creationId xmlns:p14="http://schemas.microsoft.com/office/powerpoint/2010/main" val="2106322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lum bright="-20000" contrast="-40000"/>
            <a:alphaModFix amt="7000"/>
          </a:blip>
          <a:stretch>
            <a:fillRect/>
          </a:stretch>
        </p:blipFill>
        <p:spPr>
          <a:xfrm>
            <a:off x="10344763" y="1"/>
            <a:ext cx="1847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90" y="432420"/>
            <a:ext cx="10639740" cy="745957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000044"/>
                </a:solidFill>
                <a:latin typeface="Calibri"/>
                <a:cs typeface="Calibri"/>
              </a:rPr>
              <a:t>Existing issues and corresponding design alternatives</a:t>
            </a:r>
            <a:br>
              <a:rPr lang="en-US" sz="3600" b="1" dirty="0">
                <a:solidFill>
                  <a:srgbClr val="000044"/>
                </a:solidFill>
                <a:latin typeface="Calibri"/>
                <a:cs typeface="Calibri"/>
              </a:rPr>
            </a:br>
            <a:endParaRPr lang="en-US" sz="3600" b="1" dirty="0">
              <a:solidFill>
                <a:srgbClr val="000044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890" y="835677"/>
            <a:ext cx="11844810" cy="57873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en-US" sz="2400" b="1" dirty="0">
                <a:solidFill>
                  <a:prstClr val="black"/>
                </a:solidFill>
                <a:latin typeface="Calibri"/>
              </a:rPr>
              <a:t>International student</a:t>
            </a:r>
          </a:p>
          <a:p>
            <a:pPr marL="342900" lvl="0" indent="-342900" defTabSz="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Problems:</a:t>
            </a: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The translation of relevant knowledge documents and even video explanations </a:t>
            </a:r>
          </a:p>
          <a:p>
            <a:pPr lvl="0" defTabSz="457200">
              <a:lnSpc>
                <a:spcPct val="150000"/>
              </a:lnSpc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      =&gt; still have many controversial issues[2]</a:t>
            </a: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Some limited words representing Chinese culture =&gt; cause confuse</a:t>
            </a:r>
          </a:p>
          <a:p>
            <a:pPr marL="342900" lvl="0" indent="-342900" defTabSz="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Solutions and design alternatives:</a:t>
            </a: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Intelligent dialogue system</a:t>
            </a: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Multi-language learning channels</a:t>
            </a: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A comment area forum that can be translated into different languages</a:t>
            </a:r>
          </a:p>
          <a:p>
            <a:pPr lvl="0" defTabSz="457200">
              <a:lnSpc>
                <a:spcPct val="150000"/>
              </a:lnSpc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lvl="0" defTabSz="457200">
              <a:lnSpc>
                <a:spcPct val="150000"/>
              </a:lnSpc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 rot="10800000">
            <a:off x="0" y="6686549"/>
            <a:ext cx="12192000" cy="171449"/>
          </a:xfrm>
          <a:prstGeom prst="rect">
            <a:avLst/>
          </a:prstGeom>
          <a:gradFill>
            <a:gsLst>
              <a:gs pos="100000">
                <a:srgbClr val="CE57C1"/>
              </a:gs>
              <a:gs pos="27000">
                <a:srgbClr val="000044"/>
              </a:gs>
            </a:gsLst>
            <a:lin ang="135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 descr="Shield-navy(rgb for online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43" y="5957594"/>
            <a:ext cx="356139" cy="44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2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lum bright="-20000" contrast="-40000"/>
            <a:alphaModFix amt="7000"/>
          </a:blip>
          <a:stretch>
            <a:fillRect/>
          </a:stretch>
        </p:blipFill>
        <p:spPr>
          <a:xfrm>
            <a:off x="10344763" y="1"/>
            <a:ext cx="1847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90" y="432420"/>
            <a:ext cx="10639740" cy="745957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000044"/>
                </a:solidFill>
                <a:latin typeface="Calibri"/>
                <a:cs typeface="Calibri"/>
              </a:rPr>
              <a:t>Existing issues and corresponding design alternatives</a:t>
            </a:r>
            <a:br>
              <a:rPr lang="en-US" sz="3600" b="1" dirty="0">
                <a:solidFill>
                  <a:srgbClr val="000044"/>
                </a:solidFill>
                <a:latin typeface="Calibri"/>
                <a:cs typeface="Calibri"/>
              </a:rPr>
            </a:br>
            <a:endParaRPr lang="en-US" sz="3600" b="1" dirty="0">
              <a:solidFill>
                <a:srgbClr val="000044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890" y="865956"/>
            <a:ext cx="11844810" cy="57571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Calibri"/>
              </a:rPr>
              <a:t>Craftsmanship learners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  <a:p>
            <a:pPr marL="342900" lvl="0" indent="-342900" defTabSz="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Problems:</a:t>
            </a: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Observe and understand the details of ceramics only in the form of pictures and videos =&gt; difficult</a:t>
            </a:r>
          </a:p>
          <a:p>
            <a:pPr marL="342900" lvl="0" indent="-342900" defTabSz="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Solutions and design alternatives:</a:t>
            </a: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Introduce more vivid learning channels including AR and 3D modelling</a:t>
            </a: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lvl="0" defTabSz="457200">
              <a:lnSpc>
                <a:spcPct val="150000"/>
              </a:lnSpc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                           Fig2.Example of 3D modelling[3]                                                         Fig3.Example of AR</a:t>
            </a:r>
          </a:p>
          <a:p>
            <a:pPr lvl="0" defTabSz="457200">
              <a:lnSpc>
                <a:spcPct val="150000"/>
              </a:lnSpc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lvl="0" defTabSz="457200">
              <a:lnSpc>
                <a:spcPct val="150000"/>
              </a:lnSpc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 rot="10800000">
            <a:off x="0" y="6686549"/>
            <a:ext cx="12192000" cy="171449"/>
          </a:xfrm>
          <a:prstGeom prst="rect">
            <a:avLst/>
          </a:prstGeom>
          <a:gradFill>
            <a:gsLst>
              <a:gs pos="100000">
                <a:srgbClr val="CE57C1"/>
              </a:gs>
              <a:gs pos="27000">
                <a:srgbClr val="000044"/>
              </a:gs>
            </a:gsLst>
            <a:lin ang="135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 descr="Shield-navy(rgb for online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43" y="5957594"/>
            <a:ext cx="356139" cy="4445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3E3BD6-0302-4017-8AB4-5AC5DE54D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8" y="3393840"/>
            <a:ext cx="4908302" cy="256375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0A6689-9B91-455B-AACF-BA61FDC594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00" y="3437467"/>
            <a:ext cx="4000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1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lum bright="-20000" contrast="-40000"/>
            <a:alphaModFix amt="7000"/>
          </a:blip>
          <a:stretch>
            <a:fillRect/>
          </a:stretch>
        </p:blipFill>
        <p:spPr>
          <a:xfrm>
            <a:off x="10344763" y="1"/>
            <a:ext cx="1847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90" y="432420"/>
            <a:ext cx="10639740" cy="745957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000044"/>
                </a:solidFill>
                <a:latin typeface="Calibri"/>
                <a:cs typeface="Calibri"/>
              </a:rPr>
              <a:t>Existing issues and corresponding design alternatives</a:t>
            </a:r>
            <a:br>
              <a:rPr lang="en-US" sz="3600" b="1" dirty="0">
                <a:solidFill>
                  <a:srgbClr val="000044"/>
                </a:solidFill>
                <a:latin typeface="Calibri"/>
                <a:cs typeface="Calibri"/>
              </a:rPr>
            </a:br>
            <a:endParaRPr lang="en-US" sz="3600" b="1" dirty="0">
              <a:solidFill>
                <a:srgbClr val="000044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890" y="865956"/>
            <a:ext cx="11844810" cy="57571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Calibri"/>
              </a:rPr>
              <a:t>Teachers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  <a:p>
            <a:pPr marL="342900" lvl="0" indent="-342900" defTabSz="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Problems:</a:t>
            </a: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Some platforms cannot help them obtain resources well</a:t>
            </a:r>
          </a:p>
          <a:p>
            <a:pPr lvl="0" defTabSz="457200">
              <a:lnSpc>
                <a:spcPct val="150000"/>
              </a:lnSpc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      =&gt; even the content of some resources cannot be efficiently referenced and intercepted</a:t>
            </a:r>
          </a:p>
          <a:p>
            <a:pPr marL="342900" lvl="0" indent="-342900" defTabSz="4572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Solutions and design alternatives:</a:t>
            </a: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The operating instructions of App are consistent with the mainstream platforms =&gt; minimum learning cost</a:t>
            </a: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marL="342900" lvl="0" indent="-34290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lvl="0" defTabSz="457200">
              <a:lnSpc>
                <a:spcPct val="150000"/>
              </a:lnSpc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                                                          Fig4.Easy to copy and get references</a:t>
            </a:r>
          </a:p>
          <a:p>
            <a:pPr lvl="0" defTabSz="457200">
              <a:lnSpc>
                <a:spcPct val="150000"/>
              </a:lnSpc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 rot="10800000">
            <a:off x="0" y="6686549"/>
            <a:ext cx="12192000" cy="171449"/>
          </a:xfrm>
          <a:prstGeom prst="rect">
            <a:avLst/>
          </a:prstGeom>
          <a:gradFill>
            <a:gsLst>
              <a:gs pos="100000">
                <a:srgbClr val="CE57C1"/>
              </a:gs>
              <a:gs pos="27000">
                <a:srgbClr val="000044"/>
              </a:gs>
            </a:gsLst>
            <a:lin ang="135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 descr="Shield-navy(rgb for online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43" y="5957594"/>
            <a:ext cx="356139" cy="4445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55737B-9865-41E0-961A-FD9D44E0D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493" y="3744512"/>
            <a:ext cx="6108533" cy="23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3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lum bright="-20000" contrast="-40000"/>
            <a:alphaModFix amt="7000"/>
          </a:blip>
          <a:stretch>
            <a:fillRect/>
          </a:stretch>
        </p:blipFill>
        <p:spPr>
          <a:xfrm>
            <a:off x="10344763" y="1"/>
            <a:ext cx="1847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16" y="71950"/>
            <a:ext cx="10270347" cy="1143000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000044"/>
                </a:solidFill>
                <a:latin typeface="Calibri"/>
                <a:cs typeface="Calibri"/>
              </a:rPr>
              <a:t>Design principles</a:t>
            </a:r>
            <a:endParaRPr lang="en-US" sz="3600" dirty="0">
              <a:solidFill>
                <a:srgbClr val="000044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709" y="861431"/>
            <a:ext cx="11898582" cy="56488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eedback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Interaction word and Visual 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Quiz and rank system</a:t>
            </a:r>
          </a:p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br>
              <a:rPr 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Visibility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 and 3D modeling</a:t>
            </a:r>
          </a:p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457200">
              <a:lnSpc>
                <a:spcPct val="150000"/>
              </a:lnSpc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Constraint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Quiz system set limitation to focus on content</a:t>
            </a:r>
          </a:p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defTabSz="457200">
              <a:lnSpc>
                <a:spcPct val="150000"/>
              </a:lnSpc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earnability, Consistent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 Affordance</a:t>
            </a:r>
          </a:p>
          <a:p>
            <a:pPr marL="285750" lvl="0" indent="-285750" defTabSz="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Cost less and Easy to manage[4]</a:t>
            </a:r>
          </a:p>
        </p:txBody>
      </p:sp>
      <p:sp>
        <p:nvSpPr>
          <p:cNvPr id="5" name="Rectangle 4"/>
          <p:cNvSpPr/>
          <p:nvPr/>
        </p:nvSpPr>
        <p:spPr>
          <a:xfrm rot="10800000">
            <a:off x="0" y="6686549"/>
            <a:ext cx="12192000" cy="171449"/>
          </a:xfrm>
          <a:prstGeom prst="rect">
            <a:avLst/>
          </a:prstGeom>
          <a:gradFill>
            <a:gsLst>
              <a:gs pos="100000">
                <a:srgbClr val="CE57C1"/>
              </a:gs>
              <a:gs pos="27000">
                <a:srgbClr val="000044"/>
              </a:gs>
            </a:gsLst>
            <a:lin ang="135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 descr="Shield-navy(rgb for online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43" y="5957594"/>
            <a:ext cx="356139" cy="4445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98C118-C728-418D-8AA8-0C6223A364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79" t="4660" r="12297" b="7832"/>
          <a:stretch/>
        </p:blipFill>
        <p:spPr>
          <a:xfrm>
            <a:off x="6693763" y="3492175"/>
            <a:ext cx="2629595" cy="23796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942ACE-11A9-452D-8C35-1526E545D3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66" t="6374" r="15210" b="8035"/>
          <a:stretch/>
        </p:blipFill>
        <p:spPr>
          <a:xfrm>
            <a:off x="6693762" y="359736"/>
            <a:ext cx="2629595" cy="24385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168F8D1-E8F2-43C8-9B7F-E35CB55AB0EB}"/>
              </a:ext>
            </a:extLst>
          </p:cNvPr>
          <p:cNvSpPr txBox="1"/>
          <p:nvPr/>
        </p:nvSpPr>
        <p:spPr>
          <a:xfrm>
            <a:off x="7084940" y="2876794"/>
            <a:ext cx="184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Fig5.Feedback[4]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58E34F-D15E-4DBE-AF26-6EE0D238C457}"/>
              </a:ext>
            </a:extLst>
          </p:cNvPr>
          <p:cNvSpPr txBox="1"/>
          <p:nvPr/>
        </p:nvSpPr>
        <p:spPr>
          <a:xfrm>
            <a:off x="7025636" y="5941804"/>
            <a:ext cx="205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Fig6.Learnability[4]</a:t>
            </a:r>
          </a:p>
        </p:txBody>
      </p:sp>
    </p:spTree>
    <p:extLst>
      <p:ext uri="{BB962C8B-B14F-4D97-AF65-F5344CB8AC3E}">
        <p14:creationId xmlns:p14="http://schemas.microsoft.com/office/powerpoint/2010/main" val="4184267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lum bright="-20000" contrast="-40000"/>
            <a:alphaModFix amt="7000"/>
          </a:blip>
          <a:stretch>
            <a:fillRect/>
          </a:stretch>
        </p:blipFill>
        <p:spPr>
          <a:xfrm>
            <a:off x="10344763" y="0"/>
            <a:ext cx="1847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27" y="186679"/>
            <a:ext cx="8531441" cy="1126347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000044"/>
                </a:solidFill>
                <a:latin typeface="Calibri"/>
                <a:cs typeface="Calibri"/>
              </a:rPr>
              <a:t>Design theories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1326" y="845598"/>
            <a:ext cx="6215529" cy="35310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defTabSz="457200">
              <a:lnSpc>
                <a:spcPct val="200000"/>
              </a:lnSpc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ognitive design</a:t>
            </a:r>
          </a:p>
          <a:p>
            <a:pPr marL="285750" lvl="0" indent="-285750" defTabSz="4572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redundancies [5]--------Text and Video</a:t>
            </a:r>
          </a:p>
          <a:p>
            <a:pPr lvl="0" defTabSz="457200">
              <a:lnSpc>
                <a:spcPct val="200000"/>
              </a:lnSpc>
              <a:defRPr/>
            </a:pP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defTabSz="457200">
              <a:lnSpc>
                <a:spcPct val="200000"/>
              </a:lnSpc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Emotional design</a:t>
            </a:r>
          </a:p>
          <a:p>
            <a:pPr marL="285750" lvl="0" indent="-285750" defTabSz="4572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visceral and behavioral [6]-----Interface and Quiz interaction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 rot="10800000">
            <a:off x="0" y="6686549"/>
            <a:ext cx="12192000" cy="171449"/>
          </a:xfrm>
          <a:prstGeom prst="rect">
            <a:avLst/>
          </a:prstGeom>
          <a:gradFill>
            <a:gsLst>
              <a:gs pos="100000">
                <a:srgbClr val="CE57C1"/>
              </a:gs>
              <a:gs pos="27000">
                <a:srgbClr val="000044"/>
              </a:gs>
            </a:gsLst>
            <a:lin ang="135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 descr="Shield-navy(rgb for online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43" y="5957594"/>
            <a:ext cx="356139" cy="4445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67B2FC-00CF-4F37-9761-8F76CB1D4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881" y="1597457"/>
            <a:ext cx="4762500" cy="2857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C62A9F-71F4-4788-B18C-EE9C3142882B}"/>
              </a:ext>
            </a:extLst>
          </p:cNvPr>
          <p:cNvSpPr txBox="1"/>
          <p:nvPr/>
        </p:nvSpPr>
        <p:spPr>
          <a:xfrm>
            <a:off x="6636516" y="4608290"/>
            <a:ext cx="4172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Fig7.</a:t>
            </a:r>
            <a:r>
              <a:rPr lang="en-US" b="0" i="1" dirty="0">
                <a:solidFill>
                  <a:srgbClr val="333333"/>
                </a:solidFill>
                <a:effectLst/>
                <a:latin typeface="Elena"/>
              </a:rPr>
              <a:t> Maslow’s hierarchy of human needs (left) and the hierarchy of emotional design (right)[6].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90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951</Words>
  <Application>Microsoft Office PowerPoint</Application>
  <PresentationFormat>宽屏</PresentationFormat>
  <Paragraphs>162</Paragraphs>
  <Slides>13</Slides>
  <Notes>13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Elena</vt:lpstr>
      <vt:lpstr>等线</vt:lpstr>
      <vt:lpstr>等线 Light</vt:lpstr>
      <vt:lpstr>Arial</vt:lpstr>
      <vt:lpstr>Calibri</vt:lpstr>
      <vt:lpstr>Wingdings</vt:lpstr>
      <vt:lpstr>Office 主题​​</vt:lpstr>
      <vt:lpstr>1_Office 主题​​</vt:lpstr>
      <vt:lpstr>CPT208 Portfolio Presentation 02  Design to the topic-Interactive Learning System for Chinese History and Culture  </vt:lpstr>
      <vt:lpstr>CONTENTS</vt:lpstr>
      <vt:lpstr>Target user group</vt:lpstr>
      <vt:lpstr>Existing issues and corresponding design alternatives </vt:lpstr>
      <vt:lpstr>Existing issues and corresponding design alternatives </vt:lpstr>
      <vt:lpstr>Existing issues and corresponding design alternatives </vt:lpstr>
      <vt:lpstr>Existing issues and corresponding design alternatives </vt:lpstr>
      <vt:lpstr>Design principles</vt:lpstr>
      <vt:lpstr>Design theories</vt:lpstr>
      <vt:lpstr>PowerPoint 演示文稿</vt:lpstr>
      <vt:lpstr>References</vt:lpstr>
      <vt:lpstr>Q&amp;A Section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CPT203 Presentation video Proposed Web-based Book Distributor: BookMaster</dc:title>
  <dc:creator>机智的帅气的聪明的完美的 编程狗</dc:creator>
  <cp:lastModifiedBy>机智的帅气的聪明的完美的 编程狗</cp:lastModifiedBy>
  <cp:revision>57</cp:revision>
  <dcterms:created xsi:type="dcterms:W3CDTF">2021-10-29T17:18:19Z</dcterms:created>
  <dcterms:modified xsi:type="dcterms:W3CDTF">2022-03-24T02:46:11Z</dcterms:modified>
</cp:coreProperties>
</file>